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72" r:id="rId7"/>
    <p:sldId id="267" r:id="rId8"/>
    <p:sldId id="268" r:id="rId9"/>
    <p:sldId id="261" r:id="rId10"/>
    <p:sldId id="264" r:id="rId11"/>
    <p:sldId id="262" r:id="rId12"/>
    <p:sldId id="270" r:id="rId13"/>
    <p:sldId id="263" r:id="rId14"/>
    <p:sldId id="269" r:id="rId15"/>
    <p:sldId id="271" r:id="rId16"/>
    <p:sldId id="273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D7A45-D3DB-4E6C-80EA-5A8838DB8E8A}" type="datetimeFigureOut">
              <a:rPr lang="cs-CZ" smtClean="0"/>
              <a:pPr/>
              <a:t>21.2.2019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ipsa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51406CC-5A46-4363-9DE4-23538FFAD40D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D7A45-D3DB-4E6C-80EA-5A8838DB8E8A}" type="datetimeFigureOut">
              <a:rPr lang="cs-CZ" smtClean="0"/>
              <a:pPr/>
              <a:t>21.2.2019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406CC-5A46-4363-9DE4-23538FFAD40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951406CC-5A46-4363-9DE4-23538FFAD40D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D7A45-D3DB-4E6C-80EA-5A8838DB8E8A}" type="datetimeFigureOut">
              <a:rPr lang="cs-CZ" smtClean="0"/>
              <a:pPr/>
              <a:t>21.2.2019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D7A45-D3DB-4E6C-80EA-5A8838DB8E8A}" type="datetimeFigureOut">
              <a:rPr lang="cs-CZ" smtClean="0"/>
              <a:pPr/>
              <a:t>21.2.2019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951406CC-5A46-4363-9DE4-23538FFAD40D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D7A45-D3DB-4E6C-80EA-5A8838DB8E8A}" type="datetimeFigureOut">
              <a:rPr lang="cs-CZ" smtClean="0"/>
              <a:pPr/>
              <a:t>21.2.2019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51406CC-5A46-4363-9DE4-23538FFAD40D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7B9D7A45-D3DB-4E6C-80EA-5A8838DB8E8A}" type="datetimeFigureOut">
              <a:rPr lang="cs-CZ" smtClean="0"/>
              <a:pPr/>
              <a:t>21.2.2019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406CC-5A46-4363-9DE4-23538FFAD40D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D7A45-D3DB-4E6C-80EA-5A8838DB8E8A}" type="datetimeFigureOut">
              <a:rPr lang="cs-CZ" smtClean="0"/>
              <a:pPr/>
              <a:t>21.2.2019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Elipsa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ipsa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951406CC-5A46-4363-9DE4-23538FFAD40D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D7A45-D3DB-4E6C-80EA-5A8838DB8E8A}" type="datetimeFigureOut">
              <a:rPr lang="cs-CZ" smtClean="0"/>
              <a:pPr/>
              <a:t>21.2.2019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951406CC-5A46-4363-9DE4-23538FFAD40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D7A45-D3DB-4E6C-80EA-5A8838DB8E8A}" type="datetimeFigureOut">
              <a:rPr lang="cs-CZ" smtClean="0"/>
              <a:pPr/>
              <a:t>21.2.2019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51406CC-5A46-4363-9DE4-23538FFAD40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51406CC-5A46-4363-9DE4-23538FFAD40D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D7A45-D3DB-4E6C-80EA-5A8838DB8E8A}" type="datetimeFigureOut">
              <a:rPr lang="cs-CZ" smtClean="0"/>
              <a:pPr/>
              <a:t>21.2.2019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ovací čára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ipsa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951406CC-5A46-4363-9DE4-23538FFAD40D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7B9D7A45-D3DB-4E6C-80EA-5A8838DB8E8A}" type="datetimeFigureOut">
              <a:rPr lang="cs-CZ" smtClean="0"/>
              <a:pPr/>
              <a:t>21.2.2019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7B9D7A45-D3DB-4E6C-80EA-5A8838DB8E8A}" type="datetimeFigureOut">
              <a:rPr lang="cs-CZ" smtClean="0"/>
              <a:pPr/>
              <a:t>21.2.2019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51406CC-5A46-4363-9DE4-23538FFAD40D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orumantikoncepce.cz/videa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8</a:t>
            </a:r>
            <a:r>
              <a:rPr lang="cs-CZ" dirty="0" smtClean="0"/>
              <a:t>. ročník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Antikoncepce</a:t>
            </a:r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3356992"/>
            <a:ext cx="3600450" cy="311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Spermicidy</a:t>
            </a:r>
            <a:endParaRPr lang="cs-CZ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00808"/>
            <a:ext cx="3528392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2492896"/>
            <a:ext cx="4464496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HORMONÁLNÍ ANTIKONCEPCE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Syntetické hormony, které blokují menstruaci či dozrávání vajíček</a:t>
            </a:r>
          </a:p>
          <a:p>
            <a:r>
              <a:rPr lang="cs-CZ" b="1" dirty="0" smtClean="0">
                <a:solidFill>
                  <a:srgbClr val="0070C0"/>
                </a:solidFill>
              </a:rPr>
              <a:t>Tablety</a:t>
            </a:r>
          </a:p>
          <a:p>
            <a:r>
              <a:rPr lang="cs-CZ" b="1" dirty="0" smtClean="0">
                <a:solidFill>
                  <a:srgbClr val="0070C0"/>
                </a:solidFill>
              </a:rPr>
              <a:t>Injekce</a:t>
            </a:r>
          </a:p>
          <a:p>
            <a:r>
              <a:rPr lang="cs-CZ" b="1" dirty="0" smtClean="0">
                <a:solidFill>
                  <a:srgbClr val="0070C0"/>
                </a:solidFill>
              </a:rPr>
              <a:t>Podkožní implantáty</a:t>
            </a:r>
          </a:p>
          <a:p>
            <a:r>
              <a:rPr lang="cs-CZ" b="1" dirty="0" smtClean="0">
                <a:solidFill>
                  <a:srgbClr val="0070C0"/>
                </a:solidFill>
              </a:rPr>
              <a:t>Náplasti</a:t>
            </a:r>
          </a:p>
          <a:p>
            <a:r>
              <a:rPr lang="cs-CZ" dirty="0" smtClean="0"/>
              <a:t>+působí pozitivně na pleť, upraví menstruační cyklus, ovlivní sílu menstruace, chrání před otěhotněním, působí preventivně proti rakovině děložního čípku (tablety)</a:t>
            </a:r>
          </a:p>
          <a:p>
            <a:r>
              <a:rPr lang="cs-CZ" b="1" dirty="0" smtClean="0">
                <a:solidFill>
                  <a:srgbClr val="FF0000"/>
                </a:solidFill>
              </a:rPr>
              <a:t>- nechrání před pohlavními chorobami</a:t>
            </a:r>
            <a:endParaRPr lang="cs-CZ" b="1" dirty="0">
              <a:solidFill>
                <a:srgbClr val="FF0000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2204864"/>
            <a:ext cx="2628900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HORMONÁLNÍ ANTIKONCEPCE</a:t>
            </a:r>
            <a:endParaRPr lang="cs-CZ" dirty="0"/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7" y="1700808"/>
            <a:ext cx="2664296" cy="1771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AutoShape 5" descr="Výsledek obrázku pro antikoncepce druh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1844824"/>
            <a:ext cx="260985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1556792"/>
            <a:ext cx="2647950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3608" y="4077072"/>
            <a:ext cx="246697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2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60032" y="4005064"/>
            <a:ext cx="2324100" cy="235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JINÉ METODY ANTIKONCEPCE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0070C0"/>
                </a:solidFill>
              </a:rPr>
              <a:t>Nitroděložní tělísko</a:t>
            </a:r>
          </a:p>
          <a:p>
            <a:r>
              <a:rPr lang="cs-CZ" dirty="0" smtClean="0"/>
              <a:t>+ chrání před těhotenstvím, zavádí ho gynekolog až na </a:t>
            </a:r>
            <a:r>
              <a:rPr lang="cs-CZ" dirty="0" smtClean="0"/>
              <a:t>5</a:t>
            </a:r>
            <a:r>
              <a:rPr lang="cs-CZ" dirty="0" smtClean="0"/>
              <a:t> let</a:t>
            </a:r>
          </a:p>
          <a:p>
            <a:r>
              <a:rPr lang="cs-CZ" dirty="0" smtClean="0"/>
              <a:t>- není vhodné pro mladé dívky, které ještě nerodily</a:t>
            </a:r>
          </a:p>
          <a:p>
            <a:r>
              <a:rPr lang="cs-CZ" dirty="0" smtClean="0"/>
              <a:t> </a:t>
            </a:r>
            <a:r>
              <a:rPr lang="cs-CZ" dirty="0" smtClean="0"/>
              <a:t>  není vhodné pro ženy trpícími častými záněty</a:t>
            </a:r>
          </a:p>
          <a:p>
            <a:r>
              <a:rPr lang="cs-CZ" dirty="0" smtClean="0"/>
              <a:t>  </a:t>
            </a:r>
            <a:r>
              <a:rPr lang="cs-CZ" dirty="0" smtClean="0"/>
              <a:t> </a:t>
            </a:r>
            <a:r>
              <a:rPr lang="cs-CZ" b="1" dirty="0" smtClean="0">
                <a:solidFill>
                  <a:srgbClr val="FF0000"/>
                </a:solidFill>
              </a:rPr>
              <a:t>nechrání před pohlavními chorobami</a:t>
            </a:r>
            <a:endParaRPr lang="cs-CZ" b="1" dirty="0">
              <a:solidFill>
                <a:srgbClr val="FF0000"/>
              </a:solidFill>
            </a:endParaRPr>
          </a:p>
        </p:txBody>
      </p:sp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4725144"/>
            <a:ext cx="302895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Nitroděložní tělísko</a:t>
            </a:r>
            <a:endParaRPr lang="cs-CZ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84784"/>
            <a:ext cx="424815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2708920"/>
            <a:ext cx="3103612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070C0"/>
                </a:solidFill>
              </a:rPr>
              <a:t>Tablety po pohlavním styku </a:t>
            </a:r>
            <a:r>
              <a:rPr lang="cs-CZ" dirty="0" smtClean="0">
                <a:solidFill>
                  <a:srgbClr val="FF0000"/>
                </a:solidFill>
              </a:rPr>
              <a:t>SOS</a:t>
            </a:r>
            <a:endParaRPr lang="cs-CZ" dirty="0">
              <a:solidFill>
                <a:srgbClr val="FF0000"/>
              </a:solidFill>
            </a:endParaRPr>
          </a:p>
        </p:txBody>
      </p:sp>
      <p:pic>
        <p:nvPicPr>
          <p:cNvPr id="9219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00808"/>
            <a:ext cx="4114800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1844824"/>
            <a:ext cx="284797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VIDEO ANTIKONCEPCE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>
                <a:hlinkClick r:id="rId2"/>
              </a:rPr>
              <a:t>http://</a:t>
            </a:r>
            <a:r>
              <a:rPr lang="cs-CZ" dirty="0" smtClean="0">
                <a:hlinkClick r:id="rId2"/>
              </a:rPr>
              <a:t>www.</a:t>
            </a:r>
            <a:r>
              <a:rPr lang="cs-CZ" dirty="0" err="1" smtClean="0">
                <a:hlinkClick r:id="rId2"/>
              </a:rPr>
              <a:t>forumantikoncepce.cz</a:t>
            </a:r>
            <a:r>
              <a:rPr lang="cs-CZ" dirty="0" smtClean="0">
                <a:hlinkClick r:id="rId2"/>
              </a:rPr>
              <a:t>/videa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ANTIKONCEPCE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Ochrana před těhotenstvím</a:t>
            </a:r>
          </a:p>
          <a:p>
            <a:r>
              <a:rPr lang="cs-CZ" dirty="0" smtClean="0"/>
              <a:t>Ochrana před pohlavně přenosnými chorobami</a:t>
            </a:r>
          </a:p>
          <a:p>
            <a:endParaRPr lang="cs-CZ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780928"/>
            <a:ext cx="3580503" cy="2218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780928"/>
            <a:ext cx="3438128" cy="300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Metody antikoncepce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1. PŘIROZENÉ METODY ANTIKONCEPCE</a:t>
            </a:r>
          </a:p>
          <a:p>
            <a:r>
              <a:rPr lang="cs-CZ" dirty="0" smtClean="0"/>
              <a:t>2. BARIÉROVÉ METODY ANTIKONCEPCE</a:t>
            </a:r>
          </a:p>
          <a:p>
            <a:r>
              <a:rPr lang="cs-CZ" dirty="0" smtClean="0"/>
              <a:t>3. </a:t>
            </a:r>
            <a:r>
              <a:rPr lang="cs-CZ" dirty="0" smtClean="0"/>
              <a:t>CHEMICKÉ </a:t>
            </a:r>
            <a:r>
              <a:rPr lang="cs-CZ" dirty="0" smtClean="0"/>
              <a:t>METODY ANTIKONCEPCE</a:t>
            </a:r>
          </a:p>
          <a:p>
            <a:r>
              <a:rPr lang="cs-CZ" dirty="0" smtClean="0"/>
              <a:t>4. HORMONÁLNÍ ANTIKONCEPCE</a:t>
            </a:r>
          </a:p>
          <a:p>
            <a:r>
              <a:rPr lang="cs-CZ" dirty="0" smtClean="0"/>
              <a:t>5. JINÉ METODY ANTIKONCEPCE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PŘIROZENÉ METODY ANTIKONCEPCE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0070C0"/>
                </a:solidFill>
              </a:rPr>
              <a:t>Metoda plodných a neplodných dnů</a:t>
            </a:r>
          </a:p>
          <a:p>
            <a:r>
              <a:rPr lang="cs-CZ" b="1" dirty="0" smtClean="0">
                <a:solidFill>
                  <a:srgbClr val="0070C0"/>
                </a:solidFill>
              </a:rPr>
              <a:t>Metoda přerušovaného pohlavního styku</a:t>
            </a:r>
          </a:p>
          <a:p>
            <a:endParaRPr lang="cs-CZ" dirty="0" smtClean="0"/>
          </a:p>
          <a:p>
            <a:r>
              <a:rPr lang="cs-CZ" dirty="0" smtClean="0"/>
              <a:t>+ nejsou třeba žádné pomůcky ani preparáty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- není spolehlivá, nechrání před pohlavními chorobami</a:t>
            </a:r>
          </a:p>
          <a:p>
            <a:endParaRPr lang="cs-CZ" dirty="0" smtClean="0">
              <a:solidFill>
                <a:srgbClr val="FF0000"/>
              </a:solidFill>
            </a:endParaRPr>
          </a:p>
          <a:p>
            <a:endParaRPr lang="cs-CZ" dirty="0" smtClean="0">
              <a:solidFill>
                <a:srgbClr val="FF0000"/>
              </a:solidFill>
            </a:endParaRPr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4221088"/>
            <a:ext cx="2628900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4293096"/>
            <a:ext cx="2635944" cy="1737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BARIÉROVÉ METODY ANTIKONCEPCE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r>
              <a:rPr lang="cs-CZ" b="1" dirty="0" smtClean="0">
                <a:solidFill>
                  <a:srgbClr val="0070C0"/>
                </a:solidFill>
              </a:rPr>
              <a:t>kondom, poševní pesar,…</a:t>
            </a:r>
          </a:p>
          <a:p>
            <a:r>
              <a:rPr lang="cs-CZ" dirty="0" smtClean="0"/>
              <a:t>m</a:t>
            </a:r>
            <a:r>
              <a:rPr lang="cs-CZ" dirty="0" smtClean="0"/>
              <a:t>echanicky zabraňují splynutí vajíčka a spermie</a:t>
            </a:r>
          </a:p>
          <a:p>
            <a:r>
              <a:rPr lang="cs-CZ" b="1" u="sng" dirty="0" smtClean="0">
                <a:solidFill>
                  <a:srgbClr val="0070C0"/>
                </a:solidFill>
              </a:rPr>
              <a:t>Kondom</a:t>
            </a:r>
          </a:p>
          <a:p>
            <a:r>
              <a:rPr lang="cs-CZ" b="1" dirty="0" err="1" smtClean="0">
                <a:solidFill>
                  <a:srgbClr val="FF0000"/>
                </a:solidFill>
              </a:rPr>
              <a:t>jedinná</a:t>
            </a:r>
            <a:r>
              <a:rPr lang="cs-CZ" b="1" dirty="0" smtClean="0">
                <a:solidFill>
                  <a:srgbClr val="FF0000"/>
                </a:solidFill>
              </a:rPr>
              <a:t> účinná antikoncepce chránící   zároveň před otěhotněním i pohlavními chorobami (včetně AIDS)</a:t>
            </a:r>
          </a:p>
          <a:p>
            <a:r>
              <a:rPr lang="cs-CZ" b="1" dirty="0" smtClean="0">
                <a:solidFill>
                  <a:srgbClr val="FF0000"/>
                </a:solidFill>
              </a:rPr>
              <a:t>+ </a:t>
            </a:r>
            <a:r>
              <a:rPr lang="cs-CZ" b="1" dirty="0" smtClean="0"/>
              <a:t>levný, všeobecně dostupný, jednoduché použití</a:t>
            </a:r>
            <a:endParaRPr lang="cs-CZ" b="1" dirty="0">
              <a:solidFill>
                <a:srgbClr val="FF0000"/>
              </a:solidFill>
            </a:endParaRPr>
          </a:p>
        </p:txBody>
      </p:sp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4869160"/>
            <a:ext cx="2115319" cy="1407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POŠEVNÍ PESAR</a:t>
            </a:r>
            <a:endParaRPr lang="cs-CZ" dirty="0"/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772816"/>
            <a:ext cx="261937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1700808"/>
            <a:ext cx="2676525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4077072"/>
            <a:ext cx="21431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Rady pro použití kondomu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FF0000"/>
                </a:solidFill>
              </a:rPr>
              <a:t> je na jedno použití</a:t>
            </a:r>
          </a:p>
          <a:p>
            <a:r>
              <a:rPr lang="cs-CZ" dirty="0" smtClean="0"/>
              <a:t>z krabičky vyndat bezprostředně před použitím (hygiena!)</a:t>
            </a:r>
          </a:p>
          <a:p>
            <a:r>
              <a:rPr lang="cs-CZ" dirty="0" smtClean="0"/>
              <a:t>n</a:t>
            </a:r>
            <a:r>
              <a:rPr lang="cs-CZ" dirty="0" smtClean="0"/>
              <a:t>evhazovat do </a:t>
            </a:r>
            <a:r>
              <a:rPr lang="cs-CZ" dirty="0" err="1" smtClean="0"/>
              <a:t>wc</a:t>
            </a:r>
            <a:endParaRPr lang="cs-CZ" dirty="0" smtClean="0"/>
          </a:p>
          <a:p>
            <a:r>
              <a:rPr lang="cs-CZ" dirty="0" smtClean="0"/>
              <a:t>p</a:t>
            </a:r>
            <a:r>
              <a:rPr lang="cs-CZ" dirty="0" smtClean="0"/>
              <a:t>ozor na ostré předměty (nehty, prstýnky)</a:t>
            </a:r>
          </a:p>
          <a:p>
            <a:r>
              <a:rPr lang="cs-CZ" dirty="0" smtClean="0"/>
              <a:t>p</a:t>
            </a:r>
            <a:r>
              <a:rPr lang="cs-CZ" dirty="0" smtClean="0"/>
              <a:t>o ejakulaci ihned ukončit </a:t>
            </a:r>
            <a:r>
              <a:rPr lang="cs-CZ" dirty="0" err="1" smtClean="0"/>
              <a:t>pohl</a:t>
            </a:r>
            <a:r>
              <a:rPr lang="cs-CZ" dirty="0" smtClean="0"/>
              <a:t>. styk a kondom sundat</a:t>
            </a:r>
          </a:p>
          <a:p>
            <a:endParaRPr lang="cs-CZ" dirty="0" smtClean="0"/>
          </a:p>
          <a:p>
            <a:pPr>
              <a:buNone/>
            </a:pP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4653136"/>
            <a:ext cx="2376264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Takhle NE!</a:t>
            </a:r>
            <a:endParaRPr lang="cs-CZ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844824"/>
            <a:ext cx="5400599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CHEMICKÉ METODY ANTIKONCEPCE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0070C0"/>
                </a:solidFill>
              </a:rPr>
              <a:t>Spermicidy</a:t>
            </a:r>
          </a:p>
          <a:p>
            <a:r>
              <a:rPr lang="cs-CZ" dirty="0" smtClean="0"/>
              <a:t>l</a:t>
            </a:r>
            <a:r>
              <a:rPr lang="cs-CZ" dirty="0" smtClean="0"/>
              <a:t>átky,které znehybňují, ničí spermie</a:t>
            </a:r>
          </a:p>
          <a:p>
            <a:r>
              <a:rPr lang="cs-CZ" dirty="0" smtClean="0"/>
              <a:t>v</a:t>
            </a:r>
            <a:r>
              <a:rPr lang="cs-CZ" dirty="0" smtClean="0"/>
              <a:t>e formě pěny či gelu</a:t>
            </a:r>
          </a:p>
          <a:p>
            <a:r>
              <a:rPr lang="cs-CZ" dirty="0" smtClean="0"/>
              <a:t>+chrání před těhotenstvím, snadná aplikace, dostupné v lékárně, není třeba lékařský předpis</a:t>
            </a:r>
          </a:p>
          <a:p>
            <a:r>
              <a:rPr lang="cs-CZ" dirty="0" smtClean="0"/>
              <a:t>- musí se zavádět znovu před každým pohlavním stykem, po pohlavním styku se nedoporučuje sprchovat se, po aplikaci se musí několik minut čekat než začnou působit, </a:t>
            </a:r>
            <a:r>
              <a:rPr lang="cs-CZ" b="1" dirty="0" smtClean="0">
                <a:solidFill>
                  <a:srgbClr val="FF0000"/>
                </a:solidFill>
              </a:rPr>
              <a:t>nechrání před pohlavními chorobami</a:t>
            </a:r>
          </a:p>
          <a:p>
            <a:endParaRPr lang="cs-CZ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1628800"/>
            <a:ext cx="2123728" cy="1244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Administrativní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94</TotalTime>
  <Words>315</Words>
  <Application>Microsoft Office PowerPoint</Application>
  <PresentationFormat>Předvádění na obrazovce (4:3)</PresentationFormat>
  <Paragraphs>57</Paragraphs>
  <Slides>16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7" baseType="lpstr">
      <vt:lpstr>Administrativní</vt:lpstr>
      <vt:lpstr>Antikoncepce</vt:lpstr>
      <vt:lpstr>ANTIKONCEPCE</vt:lpstr>
      <vt:lpstr>Metody antikoncepce</vt:lpstr>
      <vt:lpstr>PŘIROZENÉ METODY ANTIKONCEPCE</vt:lpstr>
      <vt:lpstr>BARIÉROVÉ METODY ANTIKONCEPCE</vt:lpstr>
      <vt:lpstr>POŠEVNÍ PESAR</vt:lpstr>
      <vt:lpstr>Rady pro použití kondomu</vt:lpstr>
      <vt:lpstr>Takhle NE!</vt:lpstr>
      <vt:lpstr>CHEMICKÉ METODY ANTIKONCEPCE</vt:lpstr>
      <vt:lpstr>Spermicidy</vt:lpstr>
      <vt:lpstr>HORMONÁLNÍ ANTIKONCEPCE</vt:lpstr>
      <vt:lpstr>HORMONÁLNÍ ANTIKONCEPCE</vt:lpstr>
      <vt:lpstr>JINÉ METODY ANTIKONCEPCE</vt:lpstr>
      <vt:lpstr>Nitroděložní tělísko</vt:lpstr>
      <vt:lpstr>Tablety po pohlavním styku SOS</vt:lpstr>
      <vt:lpstr>VIDEO ANTIKONCEPCE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Antikoncepce</dc:title>
  <dc:creator>Kamila Opltova</dc:creator>
  <cp:lastModifiedBy>Kamila Opltova</cp:lastModifiedBy>
  <cp:revision>27</cp:revision>
  <dcterms:created xsi:type="dcterms:W3CDTF">2019-02-21T10:16:37Z</dcterms:created>
  <dcterms:modified xsi:type="dcterms:W3CDTF">2019-02-21T11:53:14Z</dcterms:modified>
</cp:coreProperties>
</file>