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6" r:id="rId2"/>
    <p:sldId id="257" r:id="rId3"/>
    <p:sldId id="258" r:id="rId4"/>
    <p:sldId id="259" r:id="rId5"/>
    <p:sldId id="260" r:id="rId6"/>
    <p:sldId id="264" r:id="rId7"/>
    <p:sldId id="265" r:id="rId8"/>
    <p:sldId id="261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748944-1724-4809-B798-697230F0081E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B4E545-4A17-4E12-B048-A2D90C380F2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748944-1724-4809-B798-697230F0081E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B4E545-4A17-4E12-B048-A2D90C380F2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748944-1724-4809-B798-697230F0081E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B4E545-4A17-4E12-B048-A2D90C380F2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748944-1724-4809-B798-697230F0081E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B4E545-4A17-4E12-B048-A2D90C380F2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748944-1724-4809-B798-697230F0081E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B4E545-4A17-4E12-B048-A2D90C380F2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748944-1724-4809-B798-697230F0081E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B4E545-4A17-4E12-B048-A2D90C380F2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748944-1724-4809-B798-697230F0081E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B4E545-4A17-4E12-B048-A2D90C380F2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748944-1724-4809-B798-697230F0081E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B4E545-4A17-4E12-B048-A2D90C380F2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748944-1724-4809-B798-697230F0081E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B4E545-4A17-4E12-B048-A2D90C380F2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748944-1724-4809-B798-697230F0081E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B4E545-4A17-4E12-B048-A2D90C380F2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748944-1724-4809-B798-697230F0081E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B4E545-4A17-4E12-B048-A2D90C380F2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4748944-1724-4809-B798-697230F0081E}" type="datetimeFigureOut">
              <a:rPr lang="cs-CZ" smtClean="0"/>
              <a:pPr/>
              <a:t>20.3.2020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CB4E545-4A17-4E12-B048-A2D90C380F2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03648" y="0"/>
            <a:ext cx="7435552" cy="1832082"/>
          </a:xfrm>
        </p:spPr>
        <p:txBody>
          <a:bodyPr>
            <a:normAutofit/>
          </a:bodyPr>
          <a:lstStyle/>
          <a:p>
            <a:r>
              <a:rPr lang="cs-CZ" dirty="0" smtClean="0"/>
              <a:t>Přídavná jména – číslo jednotné</a:t>
            </a:r>
            <a:br>
              <a:rPr lang="cs-CZ" dirty="0" smtClean="0"/>
            </a:br>
            <a:r>
              <a:rPr lang="cs-CZ" dirty="0" err="1" smtClean="0"/>
              <a:t>Adjektive</a:t>
            </a:r>
            <a:r>
              <a:rPr lang="cs-CZ" dirty="0" smtClean="0"/>
              <a:t> - </a:t>
            </a:r>
            <a:r>
              <a:rPr lang="cs-CZ" dirty="0" err="1" smtClean="0"/>
              <a:t>Einzahl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Výklad, 9. ročník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dirty="0" smtClean="0"/>
              <a:t>Přídavné jméno po určitém členu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cs-CZ" sz="5400" dirty="0" smtClean="0">
                <a:latin typeface="Calibri" pitchFamily="34" charset="0"/>
                <a:cs typeface="Calibri" pitchFamily="34" charset="0"/>
              </a:rPr>
              <a:t>Přídavné jméno po </a:t>
            </a:r>
            <a:r>
              <a:rPr lang="cs-CZ" sz="5400" u="sng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určitém</a:t>
            </a:r>
            <a:r>
              <a:rPr lang="cs-CZ" sz="5400" dirty="0" smtClean="0">
                <a:latin typeface="Calibri" pitchFamily="34" charset="0"/>
                <a:cs typeface="Calibri" pitchFamily="34" charset="0"/>
              </a:rPr>
              <a:t> členu přebírá ve všech rodech     koncovku  </a:t>
            </a:r>
            <a:r>
              <a:rPr lang="cs-CZ" sz="5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-e</a:t>
            </a:r>
          </a:p>
          <a:p>
            <a:pPr>
              <a:buNone/>
            </a:pPr>
            <a:endParaRPr lang="cs-CZ" sz="4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cs-CZ" b="1" u="sng" dirty="0" smtClean="0">
                <a:solidFill>
                  <a:srgbClr val="FF0000"/>
                </a:solidFill>
              </a:rPr>
              <a:t>   </a:t>
            </a:r>
            <a:endParaRPr lang="cs-CZ" b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dirty="0" smtClean="0"/>
              <a:t>Příklad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sz="4000" dirty="0" smtClean="0">
                <a:latin typeface="Calibri" pitchFamily="34" charset="0"/>
                <a:cs typeface="Calibri" pitchFamily="34" charset="0"/>
              </a:rPr>
              <a:t>der </a:t>
            </a:r>
            <a:r>
              <a:rPr lang="cs-CZ" sz="4000" dirty="0" err="1" smtClean="0">
                <a:latin typeface="Calibri" pitchFamily="34" charset="0"/>
                <a:cs typeface="Calibri" pitchFamily="34" charset="0"/>
              </a:rPr>
              <a:t>neu</a:t>
            </a:r>
            <a:r>
              <a:rPr lang="cs-CZ" sz="40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</a:t>
            </a:r>
            <a:r>
              <a:rPr lang="cs-CZ" sz="4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cs-CZ" sz="4000" dirty="0" err="1" smtClean="0">
                <a:latin typeface="Calibri" pitchFamily="34" charset="0"/>
                <a:cs typeface="Calibri" pitchFamily="34" charset="0"/>
              </a:rPr>
              <a:t>Lehrer</a:t>
            </a:r>
            <a:r>
              <a:rPr lang="cs-CZ" sz="4000" dirty="0" smtClean="0">
                <a:latin typeface="Calibri" pitchFamily="34" charset="0"/>
                <a:cs typeface="Calibri" pitchFamily="34" charset="0"/>
              </a:rPr>
              <a:t>   (nový učitel)</a:t>
            </a:r>
          </a:p>
          <a:p>
            <a:r>
              <a:rPr lang="cs-CZ" sz="4000" dirty="0" err="1" smtClean="0">
                <a:latin typeface="Calibri" pitchFamily="34" charset="0"/>
                <a:cs typeface="Calibri" pitchFamily="34" charset="0"/>
              </a:rPr>
              <a:t>die</a:t>
            </a:r>
            <a:r>
              <a:rPr lang="cs-CZ" sz="4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cs-CZ" sz="4000" dirty="0" err="1" smtClean="0">
                <a:latin typeface="Calibri" pitchFamily="34" charset="0"/>
                <a:cs typeface="Calibri" pitchFamily="34" charset="0"/>
              </a:rPr>
              <a:t>schön</a:t>
            </a:r>
            <a:r>
              <a:rPr lang="cs-CZ" sz="40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</a:t>
            </a:r>
            <a:r>
              <a:rPr lang="cs-CZ" sz="4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cs-CZ" sz="4000" dirty="0" smtClean="0">
                <a:latin typeface="Calibri" pitchFamily="34" charset="0"/>
                <a:cs typeface="Calibri" pitchFamily="34" charset="0"/>
              </a:rPr>
              <a:t>Blume (hezká květina)</a:t>
            </a:r>
          </a:p>
          <a:p>
            <a:r>
              <a:rPr lang="cs-CZ" sz="4000" dirty="0" err="1" smtClean="0">
                <a:latin typeface="Calibri" pitchFamily="34" charset="0"/>
                <a:cs typeface="Calibri" pitchFamily="34" charset="0"/>
              </a:rPr>
              <a:t>das</a:t>
            </a:r>
            <a:r>
              <a:rPr lang="cs-CZ" sz="4000" dirty="0" smtClean="0">
                <a:latin typeface="Calibri" pitchFamily="34" charset="0"/>
                <a:cs typeface="Calibri" pitchFamily="34" charset="0"/>
              </a:rPr>
              <a:t> alt</a:t>
            </a:r>
            <a:r>
              <a:rPr lang="cs-CZ" sz="4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 </a:t>
            </a:r>
            <a:r>
              <a:rPr lang="cs-CZ" sz="4000" dirty="0" smtClean="0">
                <a:latin typeface="Calibri" pitchFamily="34" charset="0"/>
                <a:cs typeface="Calibri" pitchFamily="34" charset="0"/>
              </a:rPr>
              <a:t>Auto       (staré auto)</a:t>
            </a:r>
            <a:endParaRPr lang="cs-CZ" sz="40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cs-CZ" dirty="0" smtClean="0"/>
              <a:t>Přídavné jméno po </a:t>
            </a:r>
            <a:r>
              <a:rPr lang="cs-CZ" dirty="0" err="1" smtClean="0"/>
              <a:t>neučitém</a:t>
            </a:r>
            <a:r>
              <a:rPr lang="cs-CZ" dirty="0" smtClean="0"/>
              <a:t> členu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sz="4400" dirty="0" smtClean="0">
                <a:latin typeface="Calibri" pitchFamily="34" charset="0"/>
                <a:cs typeface="Calibri" pitchFamily="34" charset="0"/>
              </a:rPr>
              <a:t>Přídavné jméno po </a:t>
            </a:r>
            <a:r>
              <a:rPr lang="cs-CZ" sz="4400" u="sng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neurčitém</a:t>
            </a:r>
            <a:r>
              <a:rPr lang="cs-CZ" sz="4400" dirty="0" smtClean="0">
                <a:latin typeface="Calibri" pitchFamily="34" charset="0"/>
                <a:cs typeface="Calibri" pitchFamily="34" charset="0"/>
              </a:rPr>
              <a:t> členu přebírá koncovky:</a:t>
            </a:r>
          </a:p>
          <a:p>
            <a:r>
              <a:rPr lang="cs-CZ" sz="4400" dirty="0" smtClean="0">
                <a:latin typeface="Calibri" pitchFamily="34" charset="0"/>
                <a:cs typeface="Calibri" pitchFamily="34" charset="0"/>
              </a:rPr>
              <a:t>rod mužský →   </a:t>
            </a:r>
            <a:r>
              <a:rPr lang="cs-CZ" sz="4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-</a:t>
            </a:r>
            <a:r>
              <a:rPr lang="cs-CZ" sz="44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er</a:t>
            </a:r>
            <a:endParaRPr lang="cs-CZ" sz="44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cs-CZ" sz="4400" dirty="0" smtClean="0">
                <a:latin typeface="Calibri" pitchFamily="34" charset="0"/>
                <a:cs typeface="Calibri" pitchFamily="34" charset="0"/>
              </a:rPr>
              <a:t>rod ženský  →   </a:t>
            </a:r>
            <a:r>
              <a:rPr lang="cs-CZ" sz="4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-e</a:t>
            </a:r>
          </a:p>
          <a:p>
            <a:r>
              <a:rPr lang="cs-CZ" sz="4400" dirty="0" smtClean="0">
                <a:latin typeface="Calibri" pitchFamily="34" charset="0"/>
                <a:cs typeface="Calibri" pitchFamily="34" charset="0"/>
              </a:rPr>
              <a:t>rod střední →   </a:t>
            </a:r>
            <a:r>
              <a:rPr lang="cs-CZ" sz="4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-es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dirty="0" smtClean="0"/>
              <a:t>Příklad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sz="3600" dirty="0" err="1" smtClean="0">
                <a:latin typeface="Calibri" pitchFamily="34" charset="0"/>
                <a:cs typeface="Calibri" pitchFamily="34" charset="0"/>
              </a:rPr>
              <a:t>ein</a:t>
            </a:r>
            <a:r>
              <a:rPr lang="cs-CZ" sz="3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cs-CZ" sz="3600" dirty="0" err="1" smtClean="0">
                <a:latin typeface="Calibri" pitchFamily="34" charset="0"/>
                <a:cs typeface="Calibri" pitchFamily="34" charset="0"/>
              </a:rPr>
              <a:t>neu</a:t>
            </a:r>
            <a:r>
              <a:rPr lang="cs-CZ" sz="36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er</a:t>
            </a:r>
            <a:r>
              <a:rPr lang="cs-CZ" sz="3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cs-CZ" sz="3600" dirty="0" err="1" smtClean="0">
                <a:latin typeface="Calibri" pitchFamily="34" charset="0"/>
                <a:cs typeface="Calibri" pitchFamily="34" charset="0"/>
              </a:rPr>
              <a:t>Lehrer</a:t>
            </a:r>
            <a:r>
              <a:rPr lang="cs-CZ" sz="3600" dirty="0" smtClean="0">
                <a:latin typeface="Calibri" pitchFamily="34" charset="0"/>
                <a:cs typeface="Calibri" pitchFamily="34" charset="0"/>
              </a:rPr>
              <a:t>     (nový učitel)</a:t>
            </a:r>
          </a:p>
          <a:p>
            <a:r>
              <a:rPr lang="cs-CZ" sz="3600" dirty="0" err="1" smtClean="0">
                <a:latin typeface="Calibri" pitchFamily="34" charset="0"/>
                <a:cs typeface="Calibri" pitchFamily="34" charset="0"/>
              </a:rPr>
              <a:t>eine</a:t>
            </a:r>
            <a:r>
              <a:rPr lang="cs-CZ" sz="3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cs-CZ" sz="3600" dirty="0" err="1" smtClean="0">
                <a:latin typeface="Calibri" pitchFamily="34" charset="0"/>
                <a:cs typeface="Calibri" pitchFamily="34" charset="0"/>
              </a:rPr>
              <a:t>schön</a:t>
            </a:r>
            <a:r>
              <a:rPr lang="cs-CZ" sz="36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</a:t>
            </a:r>
            <a:r>
              <a:rPr lang="cs-CZ" sz="36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cs-CZ" sz="3600" dirty="0" smtClean="0">
                <a:latin typeface="Calibri" pitchFamily="34" charset="0"/>
                <a:cs typeface="Calibri" pitchFamily="34" charset="0"/>
              </a:rPr>
              <a:t>Blume (hezká květina)</a:t>
            </a:r>
          </a:p>
          <a:p>
            <a:r>
              <a:rPr lang="cs-CZ" sz="3600" dirty="0" err="1" smtClean="0">
                <a:latin typeface="Calibri" pitchFamily="34" charset="0"/>
                <a:cs typeface="Calibri" pitchFamily="34" charset="0"/>
              </a:rPr>
              <a:t>ein</a:t>
            </a:r>
            <a:r>
              <a:rPr lang="cs-CZ" sz="3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cs-CZ" sz="3600" dirty="0" err="1" smtClean="0">
                <a:latin typeface="Calibri" pitchFamily="34" charset="0"/>
                <a:cs typeface="Calibri" pitchFamily="34" charset="0"/>
              </a:rPr>
              <a:t>alt</a:t>
            </a:r>
            <a:r>
              <a:rPr lang="cs-CZ" sz="36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es</a:t>
            </a:r>
            <a:r>
              <a:rPr lang="cs-CZ" sz="36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cs-CZ" sz="3600" dirty="0" smtClean="0">
                <a:latin typeface="Calibri" pitchFamily="34" charset="0"/>
                <a:cs typeface="Calibri" pitchFamily="34" charset="0"/>
              </a:rPr>
              <a:t>Auto          (staré auto)</a:t>
            </a:r>
            <a:endParaRPr lang="cs-CZ" sz="3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endParaRPr lang="cs-CZ" sz="36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dirty="0" smtClean="0"/>
              <a:t>ZAPAMATUJ SI!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   </a:t>
            </a:r>
            <a:r>
              <a:rPr lang="cs-CZ" sz="48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Po přivlastňovacích zájmenech přebírá přídavné jméno stejné koncovky jako po </a:t>
            </a:r>
            <a:r>
              <a:rPr lang="cs-CZ" sz="480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členu neurčitém</a:t>
            </a:r>
            <a:r>
              <a:rPr lang="cs-CZ" sz="48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!</a:t>
            </a:r>
          </a:p>
          <a:p>
            <a:pPr>
              <a:buNone/>
            </a:pPr>
            <a:endParaRPr lang="cs-CZ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cs-CZ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  </a:t>
            </a:r>
            <a:endParaRPr lang="cs-CZ" sz="3600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cs-CZ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dirty="0" smtClean="0"/>
              <a:t>Příklad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err="1" smtClean="0"/>
              <a:t>ein</a:t>
            </a:r>
            <a:r>
              <a:rPr lang="cs-CZ" dirty="0" smtClean="0"/>
              <a:t> </a:t>
            </a:r>
            <a:r>
              <a:rPr lang="cs-CZ" dirty="0" err="1" smtClean="0"/>
              <a:t>klein</a:t>
            </a:r>
            <a:r>
              <a:rPr lang="cs-CZ" b="1" dirty="0" err="1" smtClean="0">
                <a:solidFill>
                  <a:srgbClr val="FF0000"/>
                </a:solidFill>
              </a:rPr>
              <a:t>es</a:t>
            </a:r>
            <a:r>
              <a:rPr lang="cs-CZ" dirty="0" smtClean="0"/>
              <a:t> </a:t>
            </a:r>
            <a:r>
              <a:rPr lang="cs-CZ" dirty="0" err="1" smtClean="0"/>
              <a:t>Kind</a:t>
            </a:r>
            <a:endParaRPr lang="cs-CZ" dirty="0" smtClean="0"/>
          </a:p>
          <a:p>
            <a:r>
              <a:rPr lang="cs-CZ" dirty="0" err="1" smtClean="0"/>
              <a:t>mein</a:t>
            </a:r>
            <a:r>
              <a:rPr lang="cs-CZ" dirty="0" smtClean="0"/>
              <a:t> </a:t>
            </a:r>
            <a:r>
              <a:rPr lang="cs-CZ" dirty="0" err="1" smtClean="0"/>
              <a:t>klein</a:t>
            </a:r>
            <a:r>
              <a:rPr lang="cs-CZ" b="1" dirty="0" err="1" smtClean="0">
                <a:solidFill>
                  <a:srgbClr val="FF0000"/>
                </a:solidFill>
              </a:rPr>
              <a:t>es</a:t>
            </a:r>
            <a:r>
              <a:rPr lang="cs-CZ" dirty="0" smtClean="0"/>
              <a:t> </a:t>
            </a:r>
            <a:r>
              <a:rPr lang="cs-CZ" dirty="0" err="1" smtClean="0"/>
              <a:t>kind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ein</a:t>
            </a:r>
            <a:r>
              <a:rPr lang="cs-CZ" dirty="0" smtClean="0"/>
              <a:t> </a:t>
            </a:r>
            <a:r>
              <a:rPr lang="cs-CZ" dirty="0" err="1" smtClean="0"/>
              <a:t>gro</a:t>
            </a:r>
            <a:r>
              <a:rPr lang="el-GR" dirty="0" smtClean="0">
                <a:latin typeface="Calibri"/>
                <a:cs typeface="Calibri"/>
              </a:rPr>
              <a:t>β</a:t>
            </a:r>
            <a:r>
              <a:rPr lang="cs-CZ" b="1" dirty="0" err="1" smtClean="0">
                <a:solidFill>
                  <a:srgbClr val="FF0000"/>
                </a:solidFill>
                <a:latin typeface="Calibri"/>
                <a:cs typeface="Calibri"/>
              </a:rPr>
              <a:t>er</a:t>
            </a:r>
            <a:r>
              <a:rPr lang="cs-CZ" dirty="0" smtClean="0">
                <a:latin typeface="Calibri"/>
                <a:cs typeface="Calibri"/>
              </a:rPr>
              <a:t> </a:t>
            </a:r>
            <a:r>
              <a:rPr lang="cs-CZ" dirty="0" err="1" smtClean="0">
                <a:latin typeface="Calibri"/>
                <a:cs typeface="Calibri"/>
              </a:rPr>
              <a:t>Garten</a:t>
            </a:r>
            <a:endParaRPr lang="cs-CZ" dirty="0" smtClean="0">
              <a:latin typeface="Calibri"/>
              <a:cs typeface="Calibri"/>
            </a:endParaRPr>
          </a:p>
          <a:p>
            <a:r>
              <a:rPr lang="cs-CZ" dirty="0" err="1" smtClean="0">
                <a:latin typeface="Calibri"/>
                <a:cs typeface="Calibri"/>
              </a:rPr>
              <a:t>unser</a:t>
            </a:r>
            <a:r>
              <a:rPr lang="cs-CZ" dirty="0" smtClean="0">
                <a:latin typeface="Calibri"/>
                <a:cs typeface="Calibri"/>
              </a:rPr>
              <a:t> </a:t>
            </a:r>
            <a:r>
              <a:rPr lang="cs-CZ" dirty="0" err="1" smtClean="0"/>
              <a:t>gro</a:t>
            </a:r>
            <a:r>
              <a:rPr lang="el-GR" dirty="0" smtClean="0">
                <a:latin typeface="Calibri"/>
                <a:cs typeface="Calibri"/>
              </a:rPr>
              <a:t>β</a:t>
            </a:r>
            <a:r>
              <a:rPr lang="cs-CZ" b="1" dirty="0" err="1" smtClean="0">
                <a:solidFill>
                  <a:srgbClr val="FF0000"/>
                </a:solidFill>
                <a:latin typeface="Calibri"/>
                <a:cs typeface="Calibri"/>
              </a:rPr>
              <a:t>er</a:t>
            </a:r>
            <a:r>
              <a:rPr lang="cs-CZ" dirty="0" smtClean="0">
                <a:latin typeface="Calibri"/>
                <a:cs typeface="Calibri"/>
              </a:rPr>
              <a:t> </a:t>
            </a:r>
            <a:r>
              <a:rPr lang="cs-CZ" dirty="0" err="1" smtClean="0">
                <a:latin typeface="Calibri"/>
                <a:cs typeface="Calibri"/>
              </a:rPr>
              <a:t>Garten</a:t>
            </a:r>
            <a:endParaRPr lang="cs-CZ" dirty="0" smtClean="0">
              <a:latin typeface="Calibri"/>
              <a:cs typeface="Calibri"/>
            </a:endParaRPr>
          </a:p>
          <a:p>
            <a:pPr>
              <a:buNone/>
            </a:pPr>
            <a:endParaRPr lang="cs-CZ" dirty="0" smtClean="0">
              <a:latin typeface="Calibri"/>
              <a:cs typeface="Calibri"/>
            </a:endParaRPr>
          </a:p>
          <a:p>
            <a:r>
              <a:rPr lang="cs-CZ" dirty="0" err="1" smtClean="0">
                <a:latin typeface="Calibri"/>
                <a:cs typeface="Calibri"/>
              </a:rPr>
              <a:t>eine</a:t>
            </a:r>
            <a:r>
              <a:rPr lang="cs-CZ" dirty="0" smtClean="0">
                <a:latin typeface="Calibri"/>
                <a:cs typeface="Calibri"/>
              </a:rPr>
              <a:t> </a:t>
            </a:r>
            <a:r>
              <a:rPr lang="cs-CZ" dirty="0" err="1" smtClean="0">
                <a:latin typeface="Calibri"/>
                <a:cs typeface="Calibri"/>
              </a:rPr>
              <a:t>nett</a:t>
            </a:r>
            <a:r>
              <a:rPr lang="cs-CZ" b="1" dirty="0" err="1" smtClean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lang="cs-CZ" dirty="0" smtClean="0">
                <a:latin typeface="Calibri"/>
                <a:cs typeface="Calibri"/>
              </a:rPr>
              <a:t> </a:t>
            </a:r>
            <a:r>
              <a:rPr lang="cs-CZ" dirty="0" err="1" smtClean="0">
                <a:latin typeface="Calibri"/>
                <a:cs typeface="Calibri"/>
              </a:rPr>
              <a:t>Freundin</a:t>
            </a:r>
            <a:endParaRPr lang="cs-CZ" dirty="0" smtClean="0">
              <a:latin typeface="Calibri"/>
              <a:cs typeface="Calibri"/>
            </a:endParaRPr>
          </a:p>
          <a:p>
            <a:r>
              <a:rPr lang="cs-CZ" dirty="0" err="1" smtClean="0">
                <a:latin typeface="Calibri"/>
                <a:cs typeface="Calibri"/>
              </a:rPr>
              <a:t>seine</a:t>
            </a:r>
            <a:r>
              <a:rPr lang="cs-CZ" dirty="0" smtClean="0">
                <a:latin typeface="Calibri"/>
                <a:cs typeface="Calibri"/>
              </a:rPr>
              <a:t> </a:t>
            </a:r>
            <a:r>
              <a:rPr lang="cs-CZ" dirty="0" err="1" smtClean="0">
                <a:latin typeface="Calibri"/>
                <a:cs typeface="Calibri"/>
              </a:rPr>
              <a:t>nett</a:t>
            </a:r>
            <a:r>
              <a:rPr lang="cs-CZ" b="1" dirty="0" err="1" smtClean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lang="cs-CZ" dirty="0" smtClean="0">
                <a:latin typeface="Calibri"/>
                <a:cs typeface="Calibri"/>
              </a:rPr>
              <a:t> </a:t>
            </a:r>
            <a:r>
              <a:rPr lang="cs-CZ" dirty="0" err="1" smtClean="0">
                <a:latin typeface="Calibri"/>
                <a:cs typeface="Calibri"/>
              </a:rPr>
              <a:t>Freundin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dirty="0" smtClean="0"/>
              <a:t>procvičování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r>
              <a:rPr lang="cs-CZ" b="1" i="1" dirty="0" smtClean="0">
                <a:latin typeface="Calibri" pitchFamily="34" charset="0"/>
                <a:cs typeface="Calibri" pitchFamily="34" charset="0"/>
              </a:rPr>
              <a:t>Spoj podstatná a přídavná jména s určitým i neurčitým členem</a:t>
            </a:r>
            <a:r>
              <a:rPr lang="cs-CZ" b="1" i="1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(Např. der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neue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Ball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ein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neuer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Ball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)</a:t>
            </a: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b="1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Hund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, Heft,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Klasse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Kinderzimmer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Garten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Katze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Ball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Sonne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Jacke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Woche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, Winter,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Baum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Tasche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Junge</a:t>
            </a: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Ø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dirty="0" err="1" smtClean="0">
                <a:latin typeface="Calibri" pitchFamily="34" charset="0"/>
                <a:cs typeface="Calibri" pitchFamily="34" charset="0"/>
              </a:rPr>
              <a:t>grün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billig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klein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teuer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gro</a:t>
            </a:r>
            <a:r>
              <a:rPr lang="el-GR" dirty="0" smtClean="0">
                <a:latin typeface="Calibri" pitchFamily="34" charset="0"/>
                <a:cs typeface="Calibri" pitchFamily="34" charset="0"/>
              </a:rPr>
              <a:t>β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gelb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kalt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schwarzwei</a:t>
            </a:r>
            <a:r>
              <a:rPr lang="el-GR" dirty="0" smtClean="0">
                <a:latin typeface="Calibri" pitchFamily="34" charset="0"/>
                <a:cs typeface="Calibri" pitchFamily="34" charset="0"/>
              </a:rPr>
              <a:t>β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schnell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neu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lang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, alt,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sauber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schmutzig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klug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Font typeface="Wingdings" pitchFamily="2" charset="2"/>
              <a:buChar char="Ø"/>
            </a:pPr>
            <a:endParaRPr lang="cs-CZ" b="1" i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60</TotalTime>
  <Words>223</Words>
  <Application>Microsoft Office PowerPoint</Application>
  <PresentationFormat>Předvádění na obrazovce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Slunovrat</vt:lpstr>
      <vt:lpstr>Přídavná jména – číslo jednotné Adjektive - Einzahl</vt:lpstr>
      <vt:lpstr>Přídavné jméno po určitém členu</vt:lpstr>
      <vt:lpstr>Příklad</vt:lpstr>
      <vt:lpstr>Přídavné jméno po neučitém členu</vt:lpstr>
      <vt:lpstr>Příklad</vt:lpstr>
      <vt:lpstr>ZAPAMATUJ SI!</vt:lpstr>
      <vt:lpstr>Příklad</vt:lpstr>
      <vt:lpstr>procvičování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Přídavná jména – číslo jednotné</dc:title>
  <dc:creator>Kamila Opltova</dc:creator>
  <cp:lastModifiedBy>Kamila Opltova</cp:lastModifiedBy>
  <cp:revision>12</cp:revision>
  <dcterms:created xsi:type="dcterms:W3CDTF">2012-10-22T15:51:47Z</dcterms:created>
  <dcterms:modified xsi:type="dcterms:W3CDTF">2020-03-20T08:02:38Z</dcterms:modified>
</cp:coreProperties>
</file>